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C30E6"/>
    <a:srgbClr val="2D0FE3"/>
    <a:srgbClr val="5136F2"/>
    <a:srgbClr val="190882"/>
    <a:srgbClr val="3722D4"/>
    <a:srgbClr val="10F82C"/>
    <a:srgbClr val="280981"/>
    <a:srgbClr val="2651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1711" autoAdjust="0"/>
  </p:normalViewPr>
  <p:slideViewPr>
    <p:cSldViewPr>
      <p:cViewPr>
        <p:scale>
          <a:sx n="118" d="100"/>
          <a:sy n="118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33C9E03C-835A-44C3-8665-FD89F9B8583B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ADAD06FB-0032-42DF-8B3C-BA49C4E19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D06FB-0032-42DF-8B3C-BA49C4E1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868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40059" y="3745058"/>
            <a:ext cx="6852414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pPr algn="ctr"/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Многоквартирный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 (10 этажный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данных- технический паспорт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дома:</a:t>
            </a: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ои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расчета платы за электроэнергию на ОДН – 1 452,2 кв.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м;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ои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холодное водоснабжение на ОДН, горячее водоснабжение на ОДН, отведение сточных вод на ОДН –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683,1 кв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м; 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ж+н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5 834,6 кв.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м;</a:t>
            </a:r>
          </a:p>
          <a:p>
            <a:pPr marL="171450" indent="-171450">
              <a:buFontTx/>
              <a:buChar char="-"/>
            </a:pPr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ж.п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- 66,4 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кв.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299401" y="476672"/>
            <a:ext cx="6355927" cy="1390600"/>
          </a:xfrm>
          <a:prstGeom prst="horizontalScroll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24595"/>
            <a:ext cx="9144000" cy="6924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3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Расчет платы за коммунальные ресурсы, потребляемые при использовании и содержании общего имущества в многоквартирном доме (далее – ОДН), необорудованном общедомовыми приборами учета коммунальных ресурсов, с 01.06.2017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4666" y="578831"/>
            <a:ext cx="1512168" cy="132001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4666" y="654064"/>
            <a:ext cx="14811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Нормативные правовые акты, регламентирующие порядок расчета платы за коммунальные ресурсы, потребляемые на ОДН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1833290" y="1118436"/>
            <a:ext cx="402150" cy="3077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90143" y="629709"/>
            <a:ext cx="590465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Жилищный кодекс РФ (ч. 9.2 , ч. 9.3 ст. 156)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 августа 2006 г. № 491 (ст. 29)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Хабаровского края от 19 июня 2015 г. № 130-пр (в ред. постановления от 19 мая 2017 г. № 198-пр), устанавливающее нормативы потребления холодного, горячего водоснабжения, отведения сточных вод на ОДН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Хабаровского края от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июня 2015 г. №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141-пр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 постановления от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апреля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г. №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141-пр), устанавливающее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потребления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электроэнергии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</a:t>
            </a: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826" y="2464910"/>
            <a:ext cx="2442810" cy="1008112"/>
          </a:xfrm>
          <a:prstGeom prst="wedgeRect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5089" y="2550645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Формула </a:t>
            </a:r>
            <a:r>
              <a:rPr lang="ru-RU" sz="1400" b="1" u="sng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расчета</a:t>
            </a:r>
            <a:endParaRPr lang="ru-RU" sz="1400" b="1" u="sng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02679" y="2894441"/>
            <a:ext cx="262778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</a:t>
            </a:r>
            <a:r>
              <a:rPr lang="en-US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ᵢ</a:t>
            </a:r>
            <a:r>
              <a:rPr lang="ru-RU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Nᵢ×S</a:t>
            </a:r>
            <a:r>
              <a:rPr lang="ru-RU" sz="1500" b="1" i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ои</a:t>
            </a:r>
            <a:r>
              <a:rPr lang="en-US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/S</a:t>
            </a:r>
            <a:r>
              <a:rPr lang="ru-RU" sz="1500" b="1" i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ж+н</a:t>
            </a:r>
            <a:r>
              <a:rPr lang="en-US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×S</a:t>
            </a:r>
            <a:r>
              <a:rPr lang="ru-RU" sz="1500" b="1" i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ж.п</a:t>
            </a:r>
            <a:r>
              <a:rPr lang="ru-RU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15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×</a:t>
            </a:r>
            <a:r>
              <a:rPr lang="en-US" sz="15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Tᵢ</a:t>
            </a:r>
            <a:r>
              <a:rPr lang="ru-RU" sz="1500" b="1" i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1500" b="1" i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497856" y="2909830"/>
            <a:ext cx="237812" cy="30777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05033" y="2562355"/>
            <a:ext cx="5760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где</a:t>
            </a:r>
            <a:endParaRPr lang="ru-RU" sz="15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8160905"/>
              </p:ext>
            </p:extLst>
          </p:nvPr>
        </p:nvGraphicFramePr>
        <p:xfrm>
          <a:off x="2800678" y="1772817"/>
          <a:ext cx="6128958" cy="252106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374"/>
                <a:gridCol w="3495212"/>
                <a:gridCol w="1981372"/>
              </a:tblGrid>
              <a:tr h="3159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ᵢ</a:t>
                      </a:r>
                      <a:endParaRPr lang="ru-RU" sz="1300" b="1" i="1" kern="1200" dirty="0" smtClean="0">
                        <a:ln w="11430"/>
                        <a:solidFill>
                          <a:srgbClr val="FF00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коммунального ресурса (холодное водоснабжение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(ХВ) или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горячее водоснабжение (ГВ)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или отведение сточных вод (ОСВ), или электроэнергия (Э/Э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технического паспорта дома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89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3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ᵢ</a:t>
                      </a:r>
                      <a:endParaRPr lang="ru-RU" sz="1300" b="1" i="1" kern="1200" dirty="0" smtClean="0">
                        <a:ln w="11430"/>
                        <a:solidFill>
                          <a:srgbClr val="FF000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 потребления соответствующего вида коммунального ресурса на ОДН 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1" kern="1200" dirty="0" smtClean="0">
                          <a:ln w="11430"/>
                          <a:solidFill>
                            <a:schemeClr val="tx1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хв</a:t>
                      </a:r>
                      <a:r>
                        <a:rPr lang="ru-RU" sz="8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; </a:t>
                      </a:r>
                      <a:r>
                        <a:rPr lang="en-US" sz="11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гв</a:t>
                      </a:r>
                      <a:r>
                        <a:rPr lang="ru-RU" sz="8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; </a:t>
                      </a:r>
                      <a:r>
                        <a:rPr lang="en-US" sz="11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осв</a:t>
                      </a:r>
                      <a:r>
                        <a:rPr lang="ru-RU" sz="8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; </a:t>
                      </a:r>
                      <a:r>
                        <a:rPr lang="en-US" sz="11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э/э</a:t>
                      </a:r>
                      <a:r>
                        <a:rPr lang="ru-RU" sz="800" b="1" i="1" kern="1200" dirty="0" smtClean="0">
                          <a:ln w="11430"/>
                          <a:solidFill>
                            <a:schemeClr val="tx1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утверждаются постановлениями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Правительства Хабаровского края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2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3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ои</a:t>
                      </a:r>
                      <a:endParaRPr lang="ru-RU" sz="13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общего имущества в многоквартирном доме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технического паспорта дома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2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3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ж+н</a:t>
                      </a:r>
                      <a:endParaRPr lang="ru-RU" sz="13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жилых и нежилых помещений в многоквартирном доме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2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3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ж.п</a:t>
                      </a:r>
                      <a:r>
                        <a:rPr lang="ru-RU" sz="13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.</a:t>
                      </a:r>
                      <a:endParaRPr lang="ru-RU" sz="13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жилого (нежилого) помещения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9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5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Tᵢ</a:t>
                      </a:r>
                      <a:endParaRPr lang="ru-RU" sz="13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тариф (</a:t>
                      </a:r>
                      <a:r>
                        <a:rPr lang="ru-RU" sz="1200" b="1" i="1" kern="1200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8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хв</a:t>
                      </a:r>
                      <a:r>
                        <a:rPr lang="ru-RU" sz="8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; </a:t>
                      </a:r>
                      <a:r>
                        <a:rPr lang="ru-RU" sz="1200" b="1" i="1" kern="1200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8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гв</a:t>
                      </a:r>
                      <a:r>
                        <a:rPr lang="ru-RU" sz="8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 ;</a:t>
                      </a:r>
                      <a:r>
                        <a:rPr lang="ru-RU" sz="1200" b="1" i="1" kern="1200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8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осв</a:t>
                      </a:r>
                      <a:r>
                        <a:rPr lang="ru-RU" sz="8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 ;</a:t>
                      </a:r>
                      <a:r>
                        <a:rPr lang="ru-RU" sz="12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800" b="1" i="1" kern="120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э/э</a:t>
                      </a:r>
                      <a:r>
                        <a:rPr lang="ru-RU" sz="800" b="1" i="1" kern="1200" baseline="0" dirty="0" smtClean="0">
                          <a:ln w="11430"/>
                          <a:solidFill>
                            <a:schemeClr val="tx1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устанавливаются  постановлениями комитета по ценам и тарифам Правительства Хабаровского края для предприятий</a:t>
                      </a:r>
                    </a:p>
                    <a:p>
                      <a:pPr algn="ctr"/>
                      <a:endParaRPr lang="ru-RU" sz="9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69741" y="3643314"/>
            <a:ext cx="2495006" cy="71437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-142908" y="3643314"/>
            <a:ext cx="28575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n w="11430"/>
                <a:solidFill>
                  <a:srgbClr val="3722D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расчета платы за коммунальные ресурсы на </a:t>
            </a:r>
            <a:endParaRPr lang="ru-RU" sz="1400" b="1" dirty="0" smtClean="0">
              <a:ln w="11430"/>
              <a:solidFill>
                <a:srgbClr val="3722D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1430"/>
                <a:solidFill>
                  <a:srgbClr val="3722D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</a:t>
            </a:r>
            <a:endParaRPr lang="ru-RU" sz="1400" b="1" dirty="0">
              <a:ln w="11430"/>
              <a:solidFill>
                <a:srgbClr val="3722D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2171257"/>
              </p:ext>
            </p:extLst>
          </p:nvPr>
        </p:nvGraphicFramePr>
        <p:xfrm>
          <a:off x="69741" y="4937760"/>
          <a:ext cx="9036497" cy="1872405"/>
        </p:xfrm>
        <a:graphic>
          <a:graphicData uri="http://schemas.openxmlformats.org/drawingml/2006/table">
            <a:tbl>
              <a:tblPr/>
              <a:tblGrid>
                <a:gridCol w="2267745"/>
                <a:gridCol w="2232248"/>
                <a:gridCol w="2232248"/>
                <a:gridCol w="2304256"/>
              </a:tblGrid>
              <a:tr h="358233"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r>
                        <a:rPr lang="ru-RU" sz="900" b="1" kern="1200" baseline="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kern="120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ХВ) на</a:t>
                      </a:r>
                      <a:r>
                        <a:rPr lang="ru-RU" sz="900" b="1" kern="1200" baseline="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</a:t>
                      </a:r>
                      <a:endParaRPr lang="ru-RU" sz="900" b="1" kern="1200" dirty="0">
                        <a:solidFill>
                          <a:srgbClr val="0C30E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Горячее водоснабжение (ГВ) на ОДН</a:t>
                      </a:r>
                      <a:endParaRPr lang="ru-RU" sz="900" b="1" kern="1200" dirty="0">
                        <a:solidFill>
                          <a:srgbClr val="0C30E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Отведение сточных вод</a:t>
                      </a:r>
                      <a:r>
                        <a:rPr lang="ru-RU" sz="900" b="1" kern="1200" baseline="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kern="120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ОСВ) на ОДН</a:t>
                      </a:r>
                      <a:endParaRPr lang="ru-RU" sz="900" b="1" kern="1200" dirty="0">
                        <a:solidFill>
                          <a:srgbClr val="0C30E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C30E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Электроэнергия (Э/Э) на ОДН</a:t>
                      </a:r>
                      <a:endParaRPr lang="ru-RU" sz="900" b="1" kern="1200" dirty="0">
                        <a:solidFill>
                          <a:srgbClr val="0C30E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ОДН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хв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=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хв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ои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ж+н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ж.п</a:t>
                      </a:r>
                      <a:r>
                        <a:rPr lang="ru-RU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хв</a:t>
                      </a:r>
                      <a:endParaRPr lang="ru-RU" sz="900" b="1" i="1" dirty="0" smtClean="0">
                        <a:ln w="11430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10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ОДН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гв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=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гв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ои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ж+н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ж.п</a:t>
                      </a:r>
                      <a:r>
                        <a:rPr lang="ru-RU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гв</a:t>
                      </a:r>
                      <a:endParaRPr lang="ru-RU" sz="900" b="1" i="1" dirty="0" smtClean="0">
                        <a:ln w="11430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10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ОДН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осв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=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осв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ои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ж+н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ж.п</a:t>
                      </a:r>
                      <a:r>
                        <a:rPr lang="ru-RU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осв</a:t>
                      </a:r>
                      <a:endParaRPr lang="ru-RU" sz="900" b="1" i="1" dirty="0" smtClean="0">
                        <a:ln w="11430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1000" b="0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ОДН</a:t>
                      </a:r>
                      <a:r>
                        <a:rPr lang="ru-RU" sz="9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э</a:t>
                      </a:r>
                      <a:r>
                        <a:rPr lang="ru-RU" sz="9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/э</a:t>
                      </a:r>
                      <a:r>
                        <a:rPr lang="ru-RU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=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ru-RU" sz="9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э/э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ои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ж+н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1000" b="1" i="1" dirty="0" err="1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ж.п</a:t>
                      </a:r>
                      <a:r>
                        <a:rPr lang="ru-RU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en-US" sz="10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×</a:t>
                      </a:r>
                      <a:r>
                        <a:rPr lang="en-US" sz="11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ru-RU" sz="900" b="1" i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э/э</a:t>
                      </a:r>
                      <a:endParaRPr lang="ru-RU" sz="900" b="1" i="1" dirty="0" smtClean="0">
                        <a:ln w="11430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10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5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</a:t>
                      </a:r>
                      <a:r>
                        <a:rPr lang="ru-RU" sz="85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4= </a:t>
                      </a:r>
                      <a:r>
                        <a:rPr lang="ru-RU" sz="85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0,0341×683,1/5 </a:t>
                      </a:r>
                      <a:r>
                        <a:rPr lang="ru-RU" sz="85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834,6×66,4×123,89</a:t>
                      </a:r>
                    </a:p>
                    <a:p>
                      <a:r>
                        <a:rPr lang="ru-RU" sz="8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где:</a:t>
                      </a:r>
                    </a:p>
                    <a:p>
                      <a:r>
                        <a:rPr lang="ru-RU" sz="85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0,0341</a:t>
                      </a:r>
                      <a:r>
                        <a:rPr lang="ru-RU" sz="85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куб. м/кв. м – норматив потребления горячего водоснабжения на ОДН;</a:t>
                      </a:r>
                    </a:p>
                    <a:p>
                      <a:r>
                        <a:rPr lang="ru-RU" sz="85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123,89</a:t>
                      </a:r>
                      <a:r>
                        <a:rPr lang="ru-RU" sz="85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 /куб. м – тариф на горячее водоснабжение.</a:t>
                      </a:r>
                    </a:p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0" y="5857892"/>
            <a:ext cx="220431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10,33 = 0,0341×683,1/5 834,6×66,4×38,95</a:t>
            </a:r>
          </a:p>
          <a:p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0,0341</a:t>
            </a:r>
            <a:r>
              <a:rPr lang="ru-RU" sz="85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куб. м/кв. м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норматив потребления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холодного водоснабжения на ОДН ;</a:t>
            </a:r>
          </a:p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38,95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/куб. м –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тариф на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холодное водоснабжение.</a:t>
            </a:r>
            <a:endParaRPr lang="ru-RU" sz="8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00562" y="5857892"/>
            <a:ext cx="223224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17,10 = 0,0682×683,1/5 834,6×66,4×32,26</a:t>
            </a:r>
          </a:p>
          <a:p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0,0682</a:t>
            </a:r>
            <a:r>
              <a:rPr lang="ru-RU" sz="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куб. м/кв. м – норматив потребления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отведения сточных вод на ОДН;</a:t>
            </a:r>
            <a:endParaRPr lang="ru-RU" sz="8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32,26</a:t>
            </a:r>
            <a:r>
              <a:rPr lang="ru-RU" sz="85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/куб. м –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тариф на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</a:t>
            </a:r>
            <a:r>
              <a:rPr lang="ru-RU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6578" y="5857892"/>
            <a:ext cx="216777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151,22 = 2,14×1 454,2/5 834,6×66,4×4,27</a:t>
            </a:r>
          </a:p>
          <a:p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85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2,14</a:t>
            </a:r>
            <a:r>
              <a:rPr lang="ru-RU" sz="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кВт.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ч/кв. м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норматив потребления электроэнергии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ОДН;</a:t>
            </a:r>
          </a:p>
          <a:p>
            <a:r>
              <a:rPr lang="ru-RU" sz="8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4,27</a:t>
            </a:r>
            <a:r>
              <a:rPr lang="ru-RU" sz="8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/кВт. ч – </a:t>
            </a:r>
            <a:r>
              <a:rPr lang="ru-RU" sz="8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тариф на </a:t>
            </a:r>
            <a:r>
              <a:rPr lang="ru-RU" sz="8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электроэнергию.</a:t>
            </a:r>
            <a:endParaRPr lang="ru-RU" sz="8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1083003" y="4489105"/>
            <a:ext cx="427721" cy="307776"/>
          </a:xfrm>
          <a:prstGeom prst="rightArrow">
            <a:avLst/>
          </a:prstGeom>
          <a:solidFill>
            <a:srgbClr val="5136F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136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98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574</Words>
  <Application>Microsoft Office PowerPoint</Application>
  <PresentationFormat>Экран (4:3)</PresentationFormat>
  <Paragraphs>62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Касьянова Дарья Ильинична</dc:creator>
  <cp:lastModifiedBy>Users</cp:lastModifiedBy>
  <cp:revision>126</cp:revision>
  <cp:lastPrinted>2017-09-15T05:50:41Z</cp:lastPrinted>
  <dcterms:created xsi:type="dcterms:W3CDTF">2017-04-06T01:33:28Z</dcterms:created>
  <dcterms:modified xsi:type="dcterms:W3CDTF">2017-10-02T01:40:25Z</dcterms:modified>
</cp:coreProperties>
</file>